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2" r:id="rId3"/>
    <p:sldId id="261" r:id="rId4"/>
    <p:sldId id="291" r:id="rId5"/>
    <p:sldId id="260" r:id="rId6"/>
    <p:sldId id="258" r:id="rId7"/>
    <p:sldId id="283" r:id="rId8"/>
    <p:sldId id="285" r:id="rId9"/>
    <p:sldId id="286" r:id="rId10"/>
    <p:sldId id="280" r:id="rId11"/>
    <p:sldId id="274" r:id="rId12"/>
    <p:sldId id="277" r:id="rId13"/>
    <p:sldId id="278" r:id="rId14"/>
    <p:sldId id="279" r:id="rId15"/>
    <p:sldId id="284" r:id="rId16"/>
    <p:sldId id="290" r:id="rId17"/>
    <p:sldId id="288" r:id="rId18"/>
    <p:sldId id="282" r:id="rId19"/>
    <p:sldId id="29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6395" autoAdjust="0"/>
  </p:normalViewPr>
  <p:slideViewPr>
    <p:cSldViewPr>
      <p:cViewPr varScale="1">
        <p:scale>
          <a:sx n="111" d="100"/>
          <a:sy n="111" d="100"/>
        </p:scale>
        <p:origin x="159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31B2F-D2FB-4716-84E0-D2F0F1DE94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28.12.2021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FFA4D-EA55-4526-8D67-A266273C1E9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 descr="3833549.png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0" y="0"/>
            <a:ext cx="9286908" cy="7000900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428596" y="428604"/>
            <a:ext cx="8286808" cy="6000792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285720" y="642939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prstClr val="black">
                  <a:lumMod val="50000"/>
                  <a:lumOff val="50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0_8ba08_21619a76_L.png"/>
          <p:cNvPicPr>
            <a:picLocks noChangeAspect="1"/>
          </p:cNvPicPr>
          <p:nvPr userDrawn="1"/>
        </p:nvPicPr>
        <p:blipFill>
          <a:blip r:embed="rId14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8103" r="1724"/>
          <a:stretch>
            <a:fillRect/>
          </a:stretch>
        </p:blipFill>
        <p:spPr>
          <a:xfrm>
            <a:off x="428596" y="428604"/>
            <a:ext cx="6643734" cy="6137663"/>
          </a:xfrm>
          <a:prstGeom prst="rect">
            <a:avLst/>
          </a:prstGeom>
        </p:spPr>
      </p:pic>
      <p:pic>
        <p:nvPicPr>
          <p:cNvPr id="15" name="Рисунок 14" descr="0_6abc7_e78ef371_L.png"/>
          <p:cNvPicPr>
            <a:picLocks noChangeAspect="1"/>
          </p:cNvPicPr>
          <p:nvPr userDrawn="1"/>
        </p:nvPicPr>
        <p:blipFill>
          <a:blip r:embed="rId15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572264" y="4286256"/>
            <a:ext cx="2000264" cy="1928255"/>
          </a:xfrm>
          <a:prstGeom prst="rect">
            <a:avLst/>
          </a:prstGeom>
        </p:spPr>
      </p:pic>
      <p:pic>
        <p:nvPicPr>
          <p:cNvPr id="16" name="Рисунок 15" descr="0_6abc7_e78ef371_L.png"/>
          <p:cNvPicPr>
            <a:picLocks noChangeAspect="1"/>
          </p:cNvPicPr>
          <p:nvPr userDrawn="1"/>
        </p:nvPicPr>
        <p:blipFill>
          <a:blip r:embed="rId16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429520" y="500042"/>
            <a:ext cx="1285884" cy="1239592"/>
          </a:xfrm>
          <a:prstGeom prst="rect">
            <a:avLst/>
          </a:prstGeom>
        </p:spPr>
      </p:pic>
      <p:pic>
        <p:nvPicPr>
          <p:cNvPr id="17" name="Рисунок 16" descr="0_6abc7_e78ef371_L.png"/>
          <p:cNvPicPr>
            <a:picLocks noChangeAspect="1"/>
          </p:cNvPicPr>
          <p:nvPr userDrawn="1"/>
        </p:nvPicPr>
        <p:blipFill>
          <a:blip r:embed="rId17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572132" y="2285992"/>
            <a:ext cx="1357322" cy="130845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596" y="2357430"/>
            <a:ext cx="82868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2800" b="1" dirty="0">
              <a:ln w="19050">
                <a:solidFill>
                  <a:prstClr val="white"/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2632765"/>
            <a:ext cx="7848873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ru-RU" sz="2800" b="1" cap="none" spc="0" dirty="0" smtClean="0">
                <a:ln w="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ea typeface="Times New Roman"/>
              </a:rPr>
              <a:t>Использование Интернет-ресурсов на уроках </a:t>
            </a:r>
            <a:r>
              <a:rPr lang="ru-RU" sz="2800" b="1" cap="none" spc="0" dirty="0" smtClean="0">
                <a:ln w="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ea typeface="Times New Roman"/>
              </a:rPr>
              <a:t>математики</a:t>
            </a:r>
          </a:p>
          <a:p>
            <a:pPr algn="ctr">
              <a:defRPr/>
            </a:pPr>
            <a:endParaRPr lang="ru-RU" sz="2800" b="1" dirty="0">
              <a:ln w="0">
                <a:solidFill>
                  <a:schemeClr val="accent3">
                    <a:lumMod val="50000"/>
                  </a:schemeClr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defRPr/>
            </a:pPr>
            <a:r>
              <a:rPr lang="ru-RU" sz="2800" b="1" cap="none" spc="0" dirty="0" smtClean="0">
                <a:ln w="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Семинар </a:t>
            </a:r>
            <a:endParaRPr lang="ru-RU" sz="2800" b="1" cap="none" spc="0" dirty="0">
              <a:ln w="0">
                <a:solidFill>
                  <a:schemeClr val="accent3">
                    <a:lumMod val="50000"/>
                  </a:schemeClr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2922" y="908720"/>
            <a:ext cx="811318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spc="100" dirty="0">
                <a:ln w="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cap="none" spc="100" dirty="0" smtClean="0">
                <a:ln w="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униципальное </a:t>
            </a:r>
            <a:r>
              <a:rPr lang="ru-RU" sz="2000" b="1" cap="none" spc="100" dirty="0" smtClean="0">
                <a:ln w="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бюджетное общеобразовательное учреждение </a:t>
            </a:r>
            <a:br>
              <a:rPr lang="ru-RU" sz="2000" b="1" cap="none" spc="100" dirty="0" smtClean="0">
                <a:ln w="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cap="none" spc="100" dirty="0" smtClean="0">
                <a:ln w="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средняя </a:t>
            </a:r>
            <a:r>
              <a:rPr lang="ru-RU" sz="2000" b="1" cap="none" spc="100" dirty="0" smtClean="0">
                <a:ln w="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общеобразовательная школа № </a:t>
            </a:r>
            <a:r>
              <a:rPr lang="ru-RU" sz="2000" b="1" cap="none" spc="100" dirty="0" smtClean="0">
                <a:ln w="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r>
              <a:rPr lang="ru-RU" sz="2000" b="1" cap="none" spc="100" dirty="0" smtClean="0">
                <a:ln w="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муниципального образования  Темрюкский район</a:t>
            </a:r>
            <a:endParaRPr lang="ru-RU" sz="2000" b="1" cap="none" spc="100" dirty="0">
              <a:ln w="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19872" y="4723982"/>
            <a:ext cx="5040560" cy="1200329"/>
          </a:xfrm>
          <a:prstGeom prst="rect">
            <a:avLst/>
          </a:prstGeom>
          <a:noFill/>
        </p:spPr>
        <p:txBody>
          <a:bodyPr wrap="square" lIns="684000" tIns="45720" rIns="91440" bIns="45720">
            <a:spAutoFit/>
          </a:bodyPr>
          <a:lstStyle/>
          <a:p>
            <a:pPr algn="ctr">
              <a:defRPr/>
            </a:pPr>
            <a:endParaRPr lang="ru-RU" sz="2400" b="1" cap="none" spc="100" dirty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defRPr/>
            </a:pPr>
            <a:r>
              <a:rPr lang="ru-RU" sz="2400" b="1" cap="none" spc="100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учитель математики </a:t>
            </a:r>
          </a:p>
          <a:p>
            <a:pPr algn="ctr">
              <a:defRPr/>
            </a:pPr>
            <a:r>
              <a:rPr lang="ru-RU" sz="2400" b="1" cap="none" spc="100" dirty="0" err="1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Вервейн</a:t>
            </a:r>
            <a:r>
              <a:rPr lang="ru-RU" sz="2400" b="1" cap="none" spc="100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 Екатерина Леонидовна</a:t>
            </a:r>
            <a:endParaRPr lang="ru-RU" sz="2400" b="1" cap="none" spc="100" dirty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96752"/>
            <a:ext cx="7772400" cy="147002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Интернет – ресурсы помогают развитию и раскрытию таланта 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Подготовка к государственной итоговой аттестации учащихся (ОГЭ и ЕГЭ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12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sdamgia.ru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96752"/>
            <a:ext cx="7272808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979712" y="6093296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главная страница сайта ресурса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7992888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547664" y="6021288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банк заданий ОГЭ, размещенный на данном ресурсе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7848871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8280920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281705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044" y="1988840"/>
            <a:ext cx="2520279" cy="355699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2420888"/>
            <a:ext cx="2458616" cy="39604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51" y="476672"/>
            <a:ext cx="2778797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3478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476672"/>
            <a:ext cx="2147251" cy="345638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6672"/>
            <a:ext cx="2160240" cy="28803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708920"/>
            <a:ext cx="2592288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37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ЗАКЛЮЧЕНИЕ: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Современной школе нужен современный учитель. Применение информационных технологий на уроках и во внеурочной деятельности расширяет возможности творчества, как учителя, так и учащихся, повышает интерес к предмету, стимулирует освоение ими довольно серьезных тем, что в итоге ведет к интенсификации процесса обучения.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Использование современных технологий помогает достичь высоких результатов в преподавании своего предмета.          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060847"/>
            <a:ext cx="7560840" cy="352839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64182" y="2967335"/>
            <a:ext cx="5615640" cy="230832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Спасибо </a:t>
            </a:r>
          </a:p>
          <a:p>
            <a:pPr algn="ctr"/>
            <a:r>
              <a:rPr lang="ru-RU" sz="72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за внимание!</a:t>
            </a:r>
            <a:endParaRPr lang="ru-RU" sz="7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6198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4005064"/>
            <a:ext cx="7772400" cy="1500187"/>
          </a:xfrm>
        </p:spPr>
        <p:txBody>
          <a:bodyPr>
            <a:noAutofit/>
          </a:bodyPr>
          <a:lstStyle/>
          <a:p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развивать интерес обучающихся к предмету;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научить сотрудничеству;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развивать индивидуальные способности обучающихся.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836712"/>
            <a:ext cx="20152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3068960"/>
            <a:ext cx="31989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1844824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создание условий для развития учебной мотивации в урочной и внеурочной деятельности обучающихся на уроках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математики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определяется значимостью </a:t>
            </a:r>
            <a:r>
              <a:rPr lang="ru-RU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интернет- </a:t>
            </a:r>
            <a:r>
              <a:rPr lang="ru-RU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ресурсов,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которые полностью соответствуют современному государственному стандарту и государственной программе по математике. Интернет-ресурсы  помогают учителю сделать урок интереснее, разнообразнее и продуктивнее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764704"/>
            <a:ext cx="818384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/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Актуальность выбора темы</a:t>
            </a:r>
            <a:endParaRPr lang="ru-RU" sz="4800" b="1" cap="none" spc="0" dirty="0">
              <a:ln/>
              <a:solidFill>
                <a:schemeClr val="accent3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8680"/>
            <a:ext cx="8064895" cy="5760640"/>
          </a:xfrm>
        </p:spPr>
      </p:pic>
    </p:spTree>
    <p:extLst>
      <p:ext uri="{BB962C8B-B14F-4D97-AF65-F5344CB8AC3E}">
        <p14:creationId xmlns:p14="http://schemas.microsoft.com/office/powerpoint/2010/main" val="363314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3"/>
            <a:ext cx="8136904" cy="5345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8136904" cy="5832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8208912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315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1"/>
            <a:ext cx="8208912" cy="6048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457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76672"/>
            <a:ext cx="6840760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486703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Другая 5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923C"/>
      </a:hlink>
      <a:folHlink>
        <a:srgbClr val="4F612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194</Words>
  <Application>Microsoft Office PowerPoint</Application>
  <PresentationFormat>Экран (4:3)</PresentationFormat>
  <Paragraphs>28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Monotype Corsiva</vt:lpstr>
      <vt:lpstr>Times New Roman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    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 – ресурсы помогают развитию и раскрытию таланта </vt:lpstr>
      <vt:lpstr>Подготовка к государственной итоговой аттестации учащихся (ОГЭ и ЕГЭ) </vt:lpstr>
      <vt:lpstr>sdamgia.ru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ЗАКЛЮЧЕНИЕ: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Евгений</cp:lastModifiedBy>
  <cp:revision>25</cp:revision>
  <dcterms:created xsi:type="dcterms:W3CDTF">2014-06-14T17:08:07Z</dcterms:created>
  <dcterms:modified xsi:type="dcterms:W3CDTF">2021-12-28T18:53:33Z</dcterms:modified>
</cp:coreProperties>
</file>