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96" r:id="rId1"/>
  </p:sldMasterIdLst>
  <p:notesMasterIdLst>
    <p:notesMasterId r:id="rId19"/>
  </p:notesMasterIdLst>
  <p:sldIdLst>
    <p:sldId id="274" r:id="rId2"/>
    <p:sldId id="264" r:id="rId3"/>
    <p:sldId id="256" r:id="rId4"/>
    <p:sldId id="271" r:id="rId5"/>
    <p:sldId id="257" r:id="rId6"/>
    <p:sldId id="258" r:id="rId7"/>
    <p:sldId id="275" r:id="rId8"/>
    <p:sldId id="276" r:id="rId9"/>
    <p:sldId id="261" r:id="rId10"/>
    <p:sldId id="260" r:id="rId11"/>
    <p:sldId id="270" r:id="rId12"/>
    <p:sldId id="278" r:id="rId13"/>
    <p:sldId id="265" r:id="rId14"/>
    <p:sldId id="279" r:id="rId15"/>
    <p:sldId id="281" r:id="rId16"/>
    <p:sldId id="266" r:id="rId17"/>
    <p:sldId id="280" r:id="rId1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853" autoAdjust="0"/>
    <p:restoredTop sz="94660"/>
  </p:normalViewPr>
  <p:slideViewPr>
    <p:cSldViewPr>
      <p:cViewPr varScale="1">
        <p:scale>
          <a:sx n="71" d="100"/>
          <a:sy n="71" d="100"/>
        </p:scale>
        <p:origin x="54" y="102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ACC6B81-72A4-486E-A991-4FE2106A2019}" type="datetimeFigureOut">
              <a:rPr lang="ru-RU" smtClean="0"/>
              <a:t>24.11.2021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51F9D9-ECFF-4EFE-BC29-5C492782EE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65291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B42768-ED3D-4BC3-A893-0A54CC16621D}" type="datetime1">
              <a:rPr lang="ru-RU" smtClean="0"/>
              <a:t>24.11.2021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5FE281-08A0-4FF4-A47B-C078EFFE985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4061AF-91ED-4BFA-B378-565E91A12802}" type="datetime1">
              <a:rPr lang="ru-RU" smtClean="0"/>
              <a:t>24.11.2021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7B2592-AA30-461C-B896-8275429F9FE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98796B-627D-486F-BCEF-D1C9B91256DC}" type="datetime1">
              <a:rPr lang="ru-RU" smtClean="0"/>
              <a:t>24.11.2021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624301-8465-47DE-95C6-FF760C2CF7C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CD6ACA-3643-4080-A4C9-10DE8BA56244}" type="datetime1">
              <a:rPr lang="ru-RU" smtClean="0"/>
              <a:t>24.11.2021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3D7C17-8DCB-47D7-929C-D748BEEB3FA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9A6EB4-193A-41B3-A409-9A441611D7EB}" type="datetime1">
              <a:rPr lang="ru-RU" smtClean="0"/>
              <a:t>24.11.2021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41CA59-04FB-4155-AF94-E42CAC9D140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6453EB-F602-451B-93F9-61F0CB71F423}" type="datetime1">
              <a:rPr lang="ru-RU" smtClean="0"/>
              <a:t>24.11.2021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3AA869-ACB7-479D-956E-375FE4D2CCD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FC191E-12D6-453B-AF93-DEC3FFDC0054}" type="datetime1">
              <a:rPr lang="ru-RU" smtClean="0"/>
              <a:t>24.11.2021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97120B-F6AD-4CD5-AB15-2E7FCE29B16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A48C76-9EC7-4257-9024-DB3DB0965A62}" type="datetime1">
              <a:rPr lang="ru-RU" smtClean="0"/>
              <a:t>24.11.2021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A5A96A-8678-4836-A6D4-41ED5A0D21F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F7F09F-9A17-4E7A-96D8-CB51A5C3800A}" type="datetime1">
              <a:rPr lang="ru-RU" smtClean="0"/>
              <a:t>24.11.2021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90AC19-73BD-49A9-9913-AF63BC5B6B4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648E9D-2B9B-4DC0-961B-7572277CC4F7}" type="datetime1">
              <a:rPr lang="ru-RU" smtClean="0"/>
              <a:t>24.11.2021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D6F078-0BAD-4E34-A6A6-8AC7F1FA34B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470974-C176-47D0-9E37-9A533CF5BA71}" type="datetime1">
              <a:rPr lang="ru-RU" smtClean="0"/>
              <a:t>24.11.2021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1AEACB-1DBF-4487-96F0-E2A7D53CD45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1C02853-9567-4996-B80E-7F2F8429DF4A}" type="datetime1">
              <a:rPr lang="ru-RU" smtClean="0"/>
              <a:t>24.11.2021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9160E2C-BEC5-4E32-9E54-A8DAA8918DF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ransition/>
  <p:hf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hyperlink" Target="file:///C:\Documents%20and%20Settings\home\&#1056;&#1072;&#1073;&#1086;&#1095;&#1080;&#1081;%20&#1089;&#1090;&#1086;&#1083;\smile.114255.html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4166" r="1285" b="41667"/>
          <a:stretch>
            <a:fillRect/>
          </a:stretch>
        </p:blipFill>
        <p:spPr bwMode="auto">
          <a:xfrm>
            <a:off x="0" y="2786058"/>
            <a:ext cx="9144000" cy="37147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428596" y="0"/>
            <a:ext cx="11287204" cy="240065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perspectiveContrastingRightFacing"/>
              <a:lightRig rig="threePt" dir="t"/>
            </a:scene3d>
            <a:sp3d extrusionH="57150">
              <a:bevelT w="38100" h="38100" prst="angle"/>
            </a:sp3d>
          </a:bodyPr>
          <a:lstStyle/>
          <a:p>
            <a:r>
              <a:rPr lang="ru-RU" sz="15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  <a:reflection blurRad="6350" stA="55000" endA="300" endPos="45500" dir="5400000" sy="-100000" algn="bl" rotWithShape="0"/>
                </a:effectLst>
                <a:latin typeface="Arial Black" pitchFamily="34" charset="0"/>
              </a:rPr>
              <a:t>Площадь</a:t>
            </a:r>
            <a:r>
              <a:rPr lang="ru-RU" dirty="0" smtClean="0"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  <a:reflection blurRad="6350" stA="55000" endA="300" endPos="45500" dir="5400000" sy="-100000" algn="bl" rotWithShape="0"/>
                </a:effectLst>
                <a:latin typeface="Arial Black" pitchFamily="34" charset="0"/>
              </a:rPr>
              <a:t>  </a:t>
            </a:r>
            <a:endParaRPr lang="ru-RU" dirty="0"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  <a:reflection blurRad="6350" stA="55000" endA="300" endPos="45500" dir="5400000" sy="-100000" algn="bl" rotWithShape="0"/>
              </a:effectLst>
              <a:latin typeface="Arial Black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B90AC19-73BD-49A9-9913-AF63BC5B6B44}" type="slidenum">
              <a:rPr lang="ru-RU" sz="2000" smtClean="0">
                <a:solidFill>
                  <a:srgbClr val="FF0000"/>
                </a:solidFill>
              </a:rPr>
              <a:pPr>
                <a:defRPr/>
              </a:pPr>
              <a:t>1</a:t>
            </a:fld>
            <a:endParaRPr lang="ru-RU" sz="2000" dirty="0">
              <a:solidFill>
                <a:srgbClr val="FF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ru-RU" b="1" smtClean="0">
                <a:solidFill>
                  <a:srgbClr val="FF0000"/>
                </a:solidFill>
              </a:rPr>
              <a:t>1га=10000м²</a:t>
            </a:r>
            <a:r>
              <a:rPr lang="ru-RU" smtClean="0"/>
              <a:t>          </a:t>
            </a:r>
            <a:r>
              <a:rPr lang="ru-RU" b="1" smtClean="0">
                <a:solidFill>
                  <a:srgbClr val="FF0000"/>
                </a:solidFill>
              </a:rPr>
              <a:t>1км²=100га </a:t>
            </a:r>
            <a:r>
              <a:rPr lang="ru-RU" smtClean="0"/>
              <a:t> </a:t>
            </a:r>
          </a:p>
        </p:txBody>
      </p:sp>
      <p:sp>
        <p:nvSpPr>
          <p:cNvPr id="12291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8291513" cy="4525963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ru-RU" b="1" smtClean="0"/>
              <a:t>Выразить в гектарах:</a:t>
            </a:r>
          </a:p>
          <a:p>
            <a:pPr eaLnBrk="1" hangingPunct="1"/>
            <a:r>
              <a:rPr lang="ru-RU" smtClean="0"/>
              <a:t>1) 340 000 м² =34га</a:t>
            </a:r>
          </a:p>
          <a:p>
            <a:pPr eaLnBrk="1" hangingPunct="1">
              <a:buFont typeface="Arial" charset="0"/>
              <a:buNone/>
            </a:pPr>
            <a:endParaRPr lang="ru-RU" smtClean="0"/>
          </a:p>
          <a:p>
            <a:pPr eaLnBrk="1" hangingPunct="1"/>
            <a:r>
              <a:rPr lang="ru-RU" smtClean="0"/>
              <a:t>2) 9450 000 м² = 945га</a:t>
            </a:r>
          </a:p>
          <a:p>
            <a:pPr eaLnBrk="1" hangingPunct="1">
              <a:buFont typeface="Arial" charset="0"/>
              <a:buNone/>
            </a:pPr>
            <a:endParaRPr lang="ru-RU" smtClean="0"/>
          </a:p>
          <a:p>
            <a:pPr eaLnBrk="1" hangingPunct="1"/>
            <a:r>
              <a:rPr lang="ru-RU" smtClean="0"/>
              <a:t>3) 100 000 м² =10га</a:t>
            </a:r>
          </a:p>
          <a:p>
            <a:pPr eaLnBrk="1" hangingPunct="1">
              <a:buFont typeface="Arial" charset="0"/>
              <a:buNone/>
            </a:pPr>
            <a:endParaRPr lang="ru-RU" smtClean="0"/>
          </a:p>
          <a:p>
            <a:pPr eaLnBrk="1" hangingPunct="1">
              <a:buFont typeface="Arial" charset="0"/>
              <a:buNone/>
            </a:pPr>
            <a:endParaRPr lang="ru-RU" smtClean="0"/>
          </a:p>
          <a:p>
            <a:pPr eaLnBrk="1" hangingPunct="1">
              <a:buFont typeface="Arial" charset="0"/>
              <a:buNone/>
            </a:pPr>
            <a:endParaRPr lang="ru-RU" smtClean="0"/>
          </a:p>
        </p:txBody>
      </p:sp>
      <p:sp>
        <p:nvSpPr>
          <p:cNvPr id="12292" name="Содержимое 3"/>
          <p:cNvSpPr>
            <a:spLocks noGrp="1"/>
          </p:cNvSpPr>
          <p:nvPr>
            <p:ph sz="half" idx="2"/>
          </p:nvPr>
        </p:nvSpPr>
        <p:spPr>
          <a:xfrm>
            <a:off x="4932363" y="2060575"/>
            <a:ext cx="3754437" cy="4065588"/>
          </a:xfrm>
        </p:spPr>
        <p:txBody>
          <a:bodyPr/>
          <a:lstStyle/>
          <a:p>
            <a:pPr eaLnBrk="1" hangingPunct="1"/>
            <a:r>
              <a:rPr lang="ru-RU" smtClean="0"/>
              <a:t> 5) 6 км² =600га</a:t>
            </a:r>
          </a:p>
          <a:p>
            <a:pPr eaLnBrk="1" hangingPunct="1">
              <a:buFont typeface="Arial" charset="0"/>
              <a:buNone/>
            </a:pPr>
            <a:endParaRPr lang="ru-RU" smtClean="0"/>
          </a:p>
          <a:p>
            <a:pPr eaLnBrk="1" hangingPunct="1"/>
            <a:r>
              <a:rPr lang="ru-RU" smtClean="0"/>
              <a:t> 6) 27 км² =2700га</a:t>
            </a:r>
          </a:p>
          <a:p>
            <a:pPr eaLnBrk="1" hangingPunct="1">
              <a:buFont typeface="Arial" charset="0"/>
              <a:buNone/>
            </a:pPr>
            <a:endParaRPr lang="ru-RU" smtClean="0"/>
          </a:p>
          <a:p>
            <a:pPr eaLnBrk="1" hangingPunct="1"/>
            <a:r>
              <a:rPr lang="ru-RU" smtClean="0"/>
              <a:t> 7) 579 км² =57900га</a:t>
            </a:r>
          </a:p>
          <a:p>
            <a:pPr eaLnBrk="1" hangingPunct="1">
              <a:buFont typeface="Arial" charset="0"/>
              <a:buNone/>
            </a:pPr>
            <a:endParaRPr lang="ru-RU" smtClean="0"/>
          </a:p>
          <a:p>
            <a:pPr eaLnBrk="1" hangingPunct="1">
              <a:buFont typeface="Arial" charset="0"/>
              <a:buNone/>
            </a:pPr>
            <a:endParaRPr lang="ru-RU" smtClean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B3AA869-ACB7-479D-956E-375FE4D2CCDB}" type="slidenum">
              <a:rPr lang="ru-RU" sz="2000" smtClean="0">
                <a:solidFill>
                  <a:srgbClr val="FF0000"/>
                </a:solidFill>
              </a:rPr>
              <a:pPr>
                <a:defRPr/>
              </a:pPr>
              <a:t>10</a:t>
            </a:fld>
            <a:endParaRPr lang="ru-RU" sz="2000" dirty="0">
              <a:solidFill>
                <a:srgbClr val="FF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smtClean="0"/>
              <a:t>физкультминутка</a:t>
            </a:r>
          </a:p>
        </p:txBody>
      </p:sp>
      <p:pic>
        <p:nvPicPr>
          <p:cNvPr id="13315" name="Picture 6" descr="C:\Users\Николай\Desktop\Безымянный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484313"/>
            <a:ext cx="9144000" cy="4878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5A5A96A-8678-4836-A6D4-41ED5A0D21F4}" type="slidenum">
              <a:rPr lang="ru-RU" sz="2000" smtClean="0">
                <a:solidFill>
                  <a:srgbClr val="FF0000"/>
                </a:solidFill>
              </a:rPr>
              <a:pPr>
                <a:defRPr/>
              </a:pPr>
              <a:t>11</a:t>
            </a:fld>
            <a:endParaRPr lang="ru-RU" sz="2000" dirty="0">
              <a:solidFill>
                <a:srgbClr val="FF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Прямоугольник 46"/>
          <p:cNvSpPr/>
          <p:nvPr/>
        </p:nvSpPr>
        <p:spPr>
          <a:xfrm>
            <a:off x="4572000" y="4143380"/>
            <a:ext cx="4357718" cy="242889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Прямоугольник 45"/>
          <p:cNvSpPr/>
          <p:nvPr/>
        </p:nvSpPr>
        <p:spPr>
          <a:xfrm>
            <a:off x="214282" y="4143380"/>
            <a:ext cx="4286280" cy="242889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рямоугольник 44"/>
          <p:cNvSpPr/>
          <p:nvPr/>
        </p:nvSpPr>
        <p:spPr>
          <a:xfrm>
            <a:off x="4500562" y="785794"/>
            <a:ext cx="4429156" cy="264320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Прямоугольник 43"/>
          <p:cNvSpPr/>
          <p:nvPr/>
        </p:nvSpPr>
        <p:spPr>
          <a:xfrm>
            <a:off x="214282" y="785794"/>
            <a:ext cx="4214842" cy="264320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214290"/>
            <a:ext cx="18573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ru-RU" sz="24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1пара</a:t>
            </a:r>
            <a:endParaRPr lang="ru-RU" sz="2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572000" y="214290"/>
            <a:ext cx="178591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ru-RU" sz="2400" b="1" u="sng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 пара</a:t>
            </a:r>
            <a:endParaRPr lang="ru-RU" sz="2400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3643314"/>
            <a:ext cx="1928794" cy="9048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spcBef>
                <a:spcPct val="20000"/>
              </a:spcBef>
              <a:defRPr/>
            </a:pPr>
            <a:endParaRPr lang="ru-RU" sz="2400" b="1" dirty="0" smtClean="0">
              <a:solidFill>
                <a:srgbClr val="008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endParaRPr lang="ru-RU" sz="2400" dirty="0" smtClean="0"/>
          </a:p>
        </p:txBody>
      </p:sp>
      <p:sp>
        <p:nvSpPr>
          <p:cNvPr id="6" name="TextBox 5"/>
          <p:cNvSpPr txBox="1"/>
          <p:nvPr/>
        </p:nvSpPr>
        <p:spPr>
          <a:xfrm>
            <a:off x="2000232" y="0"/>
            <a:ext cx="41434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rgbClr val="C00000"/>
                </a:solidFill>
                <a:latin typeface="Arial Black" pitchFamily="34" charset="0"/>
              </a:rPr>
              <a:t>Исследование </a:t>
            </a:r>
            <a:r>
              <a:rPr lang="ru-RU" sz="3200" dirty="0" smtClean="0">
                <a:latin typeface="Arial Black" pitchFamily="34" charset="0"/>
              </a:rPr>
              <a:t> </a:t>
            </a:r>
            <a:endParaRPr lang="ru-RU" sz="3200" dirty="0">
              <a:latin typeface="Arial Black" pitchFamily="34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214282" y="928670"/>
            <a:ext cx="4071966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Площадь листа бумаги – 600см</a:t>
            </a:r>
            <a:r>
              <a:rPr lang="ru-RU" sz="2200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</a:p>
          <a:p>
            <a:pPr algn="ctr"/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С какой площади потребуется</a:t>
            </a:r>
          </a:p>
          <a:p>
            <a:pPr algn="ctr"/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вырубить лес, </a:t>
            </a:r>
          </a:p>
          <a:p>
            <a:pPr algn="ctr"/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чтобы  изготовить 100 пачек </a:t>
            </a:r>
          </a:p>
          <a:p>
            <a:pPr algn="ctr"/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( в каждой пачке 100 листов), </a:t>
            </a:r>
          </a:p>
          <a:p>
            <a:pPr algn="ctr"/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если с 1а получается 40м</a:t>
            </a:r>
            <a:r>
              <a:rPr lang="ru-RU" sz="2200" baseline="30000" dirty="0" smtClean="0"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бумаги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?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 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4357686" y="928670"/>
            <a:ext cx="4786314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Площадь тетрадного листа – 300см</a:t>
            </a:r>
            <a:r>
              <a:rPr lang="ru-RU" sz="2200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</a:p>
          <a:p>
            <a:pPr algn="ctr"/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С какой площади потребуется </a:t>
            </a:r>
          </a:p>
          <a:p>
            <a:pPr algn="ctr"/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вырубить лес, </a:t>
            </a:r>
          </a:p>
          <a:p>
            <a:pPr algn="ctr"/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чтобы  изготовить 500 тетрадей</a:t>
            </a:r>
          </a:p>
          <a:p>
            <a:pPr algn="ctr"/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( в каждой тетради 40 листов), </a:t>
            </a:r>
          </a:p>
          <a:p>
            <a:pPr algn="ctr"/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если с 1а получается 40м</a:t>
            </a:r>
            <a:r>
              <a:rPr lang="ru-RU" sz="2200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</a:p>
          <a:p>
            <a:pPr algn="ctr"/>
            <a:r>
              <a:rPr lang="ru-RU" sz="2200" baseline="30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бумаги 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?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285720" y="4286256"/>
            <a:ext cx="4214842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Размеры оконного стекла – </a:t>
            </a:r>
          </a:p>
          <a:p>
            <a:pPr algn="ctr"/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100см · 150см </a:t>
            </a:r>
            <a:endParaRPr lang="ru-RU" sz="2200" baseline="300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Сколько потребуется денег для установки 12 пластиковых окон, </a:t>
            </a:r>
          </a:p>
          <a:p>
            <a:pPr algn="ctr"/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если  1м</a:t>
            </a:r>
            <a:r>
              <a:rPr lang="ru-RU" sz="2200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пластиковых окон </a:t>
            </a:r>
          </a:p>
          <a:p>
            <a:pPr algn="ctr"/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стоит  6000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руб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ru-RU" sz="22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4500562" y="4286256"/>
            <a:ext cx="4214842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Размеры оконного стекла – </a:t>
            </a:r>
          </a:p>
          <a:p>
            <a:pPr algn="ctr"/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100см · 150см </a:t>
            </a:r>
            <a:endParaRPr lang="ru-RU" sz="2200" baseline="300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Сколько потребуется денег для установки 24 простых окон, </a:t>
            </a:r>
          </a:p>
          <a:p>
            <a:pPr algn="ctr"/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если  1м</a:t>
            </a:r>
            <a:r>
              <a:rPr lang="ru-RU" sz="2200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стекольного полотна</a:t>
            </a:r>
          </a:p>
          <a:p>
            <a:pPr algn="ctr"/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стоит  3000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руб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ru-RU" sz="22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14282" y="1142984"/>
            <a:ext cx="4214842" cy="193899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6000" dirty="0" smtClean="0"/>
              <a:t>Ответ: </a:t>
            </a:r>
          </a:p>
          <a:p>
            <a:pPr algn="ctr"/>
            <a:r>
              <a:rPr lang="ru-RU" sz="6000" dirty="0" smtClean="0"/>
              <a:t>15а</a:t>
            </a:r>
            <a:endParaRPr lang="ru-RU" sz="6000" dirty="0"/>
          </a:p>
        </p:txBody>
      </p:sp>
      <p:sp>
        <p:nvSpPr>
          <p:cNvPr id="16" name="TextBox 15"/>
          <p:cNvSpPr txBox="1"/>
          <p:nvPr/>
        </p:nvSpPr>
        <p:spPr>
          <a:xfrm>
            <a:off x="4643438" y="4357694"/>
            <a:ext cx="4214842" cy="193899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6000" dirty="0" smtClean="0"/>
              <a:t>Ответ: 108000руб.</a:t>
            </a:r>
            <a:endParaRPr lang="ru-RU" sz="6000" dirty="0"/>
          </a:p>
        </p:txBody>
      </p:sp>
      <p:sp>
        <p:nvSpPr>
          <p:cNvPr id="17" name="TextBox 16"/>
          <p:cNvSpPr txBox="1"/>
          <p:nvPr/>
        </p:nvSpPr>
        <p:spPr>
          <a:xfrm>
            <a:off x="4572000" y="1142984"/>
            <a:ext cx="4214842" cy="193899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6000" dirty="0" smtClean="0"/>
              <a:t>Ответ: </a:t>
            </a:r>
          </a:p>
          <a:p>
            <a:pPr algn="ctr"/>
            <a:r>
              <a:rPr lang="ru-RU" sz="6000" dirty="0" smtClean="0"/>
              <a:t>15а</a:t>
            </a:r>
            <a:endParaRPr lang="ru-RU" sz="6000" dirty="0"/>
          </a:p>
        </p:txBody>
      </p:sp>
      <p:sp>
        <p:nvSpPr>
          <p:cNvPr id="18" name="TextBox 17"/>
          <p:cNvSpPr txBox="1"/>
          <p:nvPr/>
        </p:nvSpPr>
        <p:spPr>
          <a:xfrm>
            <a:off x="285720" y="4357694"/>
            <a:ext cx="4214842" cy="193899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6000" dirty="0" smtClean="0"/>
              <a:t>Ответ: 108000руб.</a:t>
            </a:r>
            <a:endParaRPr lang="ru-RU" sz="6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53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4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000"/>
                            </p:stCondLst>
                            <p:childTnLst>
                              <p:par>
                                <p:cTn id="4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9000"/>
                            </p:stCondLst>
                            <p:childTnLst>
                              <p:par>
                                <p:cTn id="5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3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2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7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000"/>
                            </p:stCondLst>
                            <p:childTnLst>
                              <p:par>
                                <p:cTn id="7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8" dur="1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2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2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000"/>
                            </p:stCondLst>
                            <p:childTnLst>
                              <p:par>
                                <p:cTn id="86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3" dur="1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2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7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000"/>
                            </p:stCondLst>
                            <p:childTnLst>
                              <p:par>
                                <p:cTn id="10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8" dur="1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2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2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16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  <p:bldP spid="47" grpId="1" animBg="1"/>
      <p:bldP spid="46" grpId="0" animBg="1"/>
      <p:bldP spid="46" grpId="1" animBg="1"/>
      <p:bldP spid="45" grpId="0" animBg="1"/>
      <p:bldP spid="45" grpId="1" animBg="1"/>
      <p:bldP spid="44" grpId="0" animBg="1"/>
      <p:bldP spid="44" grpId="1" animBg="1"/>
      <p:bldP spid="3" grpId="0"/>
      <p:bldP spid="4" grpId="0"/>
      <p:bldP spid="5" grpId="0"/>
      <p:bldP spid="6" grpId="0"/>
      <p:bldP spid="6" grpId="1"/>
      <p:bldP spid="36" grpId="0"/>
      <p:bldP spid="36" grpId="1"/>
      <p:bldP spid="38" grpId="0"/>
      <p:bldP spid="38" grpId="1"/>
      <p:bldP spid="41" grpId="0"/>
      <p:bldP spid="41" grpId="1"/>
      <p:bldP spid="42" grpId="0"/>
      <p:bldP spid="42" grpId="1"/>
      <p:bldP spid="15" grpId="0" animBg="1"/>
      <p:bldP spid="16" grpId="0" animBg="1"/>
      <p:bldP spid="17" grpId="0" animBg="1"/>
      <p:bldP spid="1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Домашнее задание</a:t>
            </a:r>
          </a:p>
        </p:txBody>
      </p:sp>
      <p:sp>
        <p:nvSpPr>
          <p:cNvPr id="16387" name="Прямоугольник 4"/>
          <p:cNvSpPr>
            <a:spLocks noChangeArrowheads="1"/>
          </p:cNvSpPr>
          <p:nvPr/>
        </p:nvSpPr>
        <p:spPr bwMode="auto">
          <a:xfrm>
            <a:off x="971550" y="1916113"/>
            <a:ext cx="684053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dirty="0" smtClean="0"/>
              <a:t>Пункт 19 </a:t>
            </a:r>
            <a:r>
              <a:rPr lang="ru-RU" sz="3600" dirty="0"/>
              <a:t>№</a:t>
            </a:r>
            <a:r>
              <a:rPr lang="ru-RU" sz="3600" dirty="0" smtClean="0"/>
              <a:t>756;780</a:t>
            </a:r>
            <a:r>
              <a:rPr lang="ru-RU" sz="3600" dirty="0"/>
              <a:t>,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5A5A96A-8678-4836-A6D4-41ED5A0D21F4}" type="slidenum">
              <a:rPr lang="ru-RU" sz="2000" smtClean="0">
                <a:solidFill>
                  <a:srgbClr val="FF0000"/>
                </a:solidFill>
              </a:rPr>
              <a:pPr>
                <a:defRPr/>
              </a:pPr>
              <a:t>13</a:t>
            </a:fld>
            <a:endParaRPr lang="ru-RU" sz="2000" dirty="0">
              <a:solidFill>
                <a:srgbClr val="FF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1538" y="0"/>
            <a:ext cx="64294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rgbClr val="C00000"/>
                </a:solidFill>
                <a:latin typeface="Arial Black" pitchFamily="34" charset="0"/>
              </a:rPr>
              <a:t>Лабораторная работа </a:t>
            </a:r>
            <a:r>
              <a:rPr lang="ru-RU" sz="3200" dirty="0" smtClean="0">
                <a:latin typeface="Arial Black" pitchFamily="34" charset="0"/>
              </a:rPr>
              <a:t> </a:t>
            </a:r>
            <a:endParaRPr lang="ru-RU" sz="3200" dirty="0">
              <a:latin typeface="Arial Black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571480"/>
            <a:ext cx="9144000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Font typeface="+mj-lt"/>
              <a:buAutoNum type="arabicParenR"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Измерьте площадь одной страницы учебника.</a:t>
            </a:r>
          </a:p>
          <a:p>
            <a:pPr marL="514350" indent="-514350">
              <a:buFont typeface="+mj-lt"/>
              <a:buAutoNum type="arabicParenR"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Какова площадь всей бумаги, из которой изготовлен один учебник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Font typeface="+mj-lt"/>
              <a:buAutoNum type="arabicParenR"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Посмотрите, каков тираж учебника, и  вычислите, сколько квадратных километров бумаги израсходовано на изготовление всех экземпляров учебника.</a:t>
            </a:r>
          </a:p>
          <a:p>
            <a:pPr marL="514350" indent="-514350" algn="ctr"/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smtClean="0">
                <a:solidFill>
                  <a:srgbClr val="FF0066"/>
                </a:solidFill>
                <a:latin typeface="Arial Black" pitchFamily="34" charset="0"/>
                <a:cs typeface="Times New Roman" pitchFamily="18" charset="0"/>
              </a:rPr>
              <a:t>Для производства 1000м</a:t>
            </a:r>
            <a:r>
              <a:rPr lang="ru-RU" sz="3200" b="1" baseline="30000" dirty="0" smtClean="0">
                <a:solidFill>
                  <a:srgbClr val="FF0066"/>
                </a:solidFill>
                <a:latin typeface="Arial Black" pitchFamily="34" charset="0"/>
                <a:cs typeface="Times New Roman" pitchFamily="18" charset="0"/>
              </a:rPr>
              <a:t>2  </a:t>
            </a:r>
            <a:r>
              <a:rPr lang="ru-RU" sz="3200" b="1" dirty="0" smtClean="0">
                <a:solidFill>
                  <a:srgbClr val="FF0066"/>
                </a:solidFill>
                <a:latin typeface="Arial Black" pitchFamily="34" charset="0"/>
                <a:cs typeface="Times New Roman" pitchFamily="18" charset="0"/>
              </a:rPr>
              <a:t>бумаги требуется вырубить лес с 25 ар</a:t>
            </a:r>
          </a:p>
          <a:p>
            <a:pPr marL="514350" indent="-514350">
              <a:buFont typeface="+mj-lt"/>
              <a:buAutoNum type="arabicParenR"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С какой площади потребовалось вырубить лес, чтобы выпустить весь тираж учебника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4" descr="Рисунок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786710" y="5500702"/>
            <a:ext cx="1071570" cy="110177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B90AC19-73BD-49A9-9913-AF63BC5B6B44}" type="slidenum">
              <a:rPr lang="ru-RU" smtClean="0"/>
              <a:pPr>
                <a:defRPr/>
              </a:pPr>
              <a:t>15</a:t>
            </a:fld>
            <a:endParaRPr lang="ru-RU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785786" y="428605"/>
          <a:ext cx="6834214" cy="5572164"/>
        </p:xfrm>
        <a:graphic>
          <a:graphicData uri="http://schemas.openxmlformats.org/drawingml/2006/table">
            <a:tbl>
              <a:tblPr/>
              <a:tblGrid>
                <a:gridCol w="68342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557216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Что нового вы сегодня узнали…</a:t>
                      </a:r>
                      <a:endParaRPr lang="ru-RU" sz="280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было интересно…</a:t>
                      </a:r>
                      <a:endParaRPr lang="ru-RU" sz="280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было трудно…</a:t>
                      </a:r>
                      <a:endParaRPr lang="ru-RU" sz="280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теперь я могу…</a:t>
                      </a:r>
                      <a:endParaRPr lang="ru-RU" sz="280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я научился…</a:t>
                      </a:r>
                      <a:endParaRPr lang="ru-RU" sz="280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у меня получилось …</a:t>
                      </a:r>
                      <a:endParaRPr lang="ru-RU" sz="280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я смог…</a:t>
                      </a:r>
                      <a:endParaRPr lang="ru-RU" sz="280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я попробую…</a:t>
                      </a:r>
                      <a:endParaRPr lang="ru-RU" sz="280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меня удивило…</a:t>
                      </a:r>
                      <a:endParaRPr lang="ru-RU" sz="280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урок дал мне для жизни…</a:t>
                      </a:r>
                      <a:endParaRPr lang="ru-RU" sz="280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мне захотелось… </a:t>
                      </a:r>
                      <a:endParaRPr lang="ru-RU" sz="280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рефлексия</a:t>
            </a:r>
          </a:p>
        </p:txBody>
      </p:sp>
      <p:sp>
        <p:nvSpPr>
          <p:cNvPr id="3" name="Улыбающееся лицо 2"/>
          <p:cNvSpPr/>
          <p:nvPr/>
        </p:nvSpPr>
        <p:spPr>
          <a:xfrm>
            <a:off x="755576" y="1628800"/>
            <a:ext cx="2088232" cy="2016224"/>
          </a:xfrm>
          <a:prstGeom prst="smileyFace">
            <a:avLst/>
          </a:prstGeom>
          <a:solidFill>
            <a:srgbClr val="FFFF00"/>
          </a:solidFill>
          <a:ln>
            <a:solidFill>
              <a:srgbClr val="002060"/>
            </a:solidFill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4" name="Улыбающееся лицо 3"/>
          <p:cNvSpPr/>
          <p:nvPr/>
        </p:nvSpPr>
        <p:spPr>
          <a:xfrm>
            <a:off x="5435600" y="1700213"/>
            <a:ext cx="1944688" cy="1800225"/>
          </a:xfrm>
          <a:prstGeom prst="smileyFace">
            <a:avLst>
              <a:gd name="adj" fmla="val -4653"/>
            </a:avLst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" name="Улыбающееся лицо 4"/>
          <p:cNvSpPr/>
          <p:nvPr/>
        </p:nvSpPr>
        <p:spPr>
          <a:xfrm>
            <a:off x="3348038" y="3933825"/>
            <a:ext cx="1944687" cy="2087563"/>
          </a:xfrm>
          <a:prstGeom prst="smileyFace">
            <a:avLst>
              <a:gd name="adj" fmla="val 9"/>
            </a:avLst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1258888" y="2205038"/>
            <a:ext cx="7302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5A5A96A-8678-4836-A6D4-41ED5A0D21F4}" type="slidenum">
              <a:rPr lang="ru-RU" sz="2000" smtClean="0">
                <a:solidFill>
                  <a:srgbClr val="FF0000"/>
                </a:solidFill>
              </a:rPr>
              <a:pPr>
                <a:defRPr/>
              </a:pPr>
              <a:t>16</a:t>
            </a:fld>
            <a:endParaRPr lang="ru-RU" sz="2000" dirty="0">
              <a:solidFill>
                <a:srgbClr val="FF0000"/>
              </a:solidFill>
            </a:endParaRPr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28596" y="0"/>
            <a:ext cx="11287204" cy="470898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perspectiveContrastingRightFacing"/>
              <a:lightRig rig="threePt" dir="t"/>
            </a:scene3d>
            <a:sp3d extrusionH="57150">
              <a:bevelT w="38100" h="38100" prst="angle"/>
            </a:sp3d>
          </a:bodyPr>
          <a:lstStyle/>
          <a:p>
            <a:r>
              <a:rPr lang="ru-RU" sz="15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  <a:reflection blurRad="6350" stA="55000" endA="300" endPos="45500" dir="5400000" sy="-100000" algn="bl" rotWithShape="0"/>
                </a:effectLst>
                <a:latin typeface="Arial Black" pitchFamily="34" charset="0"/>
              </a:rPr>
              <a:t>Спасибо за урок</a:t>
            </a:r>
            <a:r>
              <a:rPr lang="ru-RU" dirty="0" smtClean="0"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  <a:reflection blurRad="6350" stA="55000" endA="300" endPos="45500" dir="5400000" sy="-100000" algn="bl" rotWithShape="0"/>
                </a:effectLst>
                <a:latin typeface="Arial Black" pitchFamily="34" charset="0"/>
              </a:rPr>
              <a:t>  </a:t>
            </a:r>
            <a:endParaRPr lang="ru-RU" dirty="0"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  <a:reflection blurRad="6350" stA="55000" endA="300" endPos="45500" dir="5400000" sy="-100000" algn="bl" rotWithShape="0"/>
              </a:effectLst>
              <a:latin typeface="Arial Black" pitchFamily="34" charset="0"/>
            </a:endParaRPr>
          </a:p>
        </p:txBody>
      </p:sp>
      <p:pic>
        <p:nvPicPr>
          <p:cNvPr id="7" name="Picture 12" descr="http://s13.rimg.info/36f067b4b61c271fe76e0e1811cbd456.gif">
            <a:hlinkClick r:id="rId2" action="ppaction://hlinkfile"/>
          </p:cNvPr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6929454" y="4844232"/>
            <a:ext cx="1514037" cy="14422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547813" y="1341438"/>
            <a:ext cx="1584325" cy="360045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4356100" y="1557338"/>
            <a:ext cx="2952750" cy="2376487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100" name="TextBox 8"/>
          <p:cNvSpPr txBox="1">
            <a:spLocks noChangeArrowheads="1"/>
          </p:cNvSpPr>
          <p:nvPr/>
        </p:nvSpPr>
        <p:spPr bwMode="auto">
          <a:xfrm>
            <a:off x="1808163" y="1341438"/>
            <a:ext cx="1296987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Calibri" pitchFamily="34" charset="0"/>
              </a:rPr>
              <a:t>    </a:t>
            </a:r>
          </a:p>
        </p:txBody>
      </p:sp>
      <p:sp>
        <p:nvSpPr>
          <p:cNvPr id="4101" name="TextBox 10"/>
          <p:cNvSpPr txBox="1">
            <a:spLocks noChangeArrowheads="1"/>
          </p:cNvSpPr>
          <p:nvPr/>
        </p:nvSpPr>
        <p:spPr bwMode="auto">
          <a:xfrm>
            <a:off x="5219700" y="1412875"/>
            <a:ext cx="9366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Calibri" pitchFamily="34" charset="0"/>
              </a:rPr>
              <a:t>  </a:t>
            </a:r>
          </a:p>
        </p:txBody>
      </p:sp>
      <p:sp>
        <p:nvSpPr>
          <p:cNvPr id="4102" name="TextBox 12"/>
          <p:cNvSpPr txBox="1">
            <a:spLocks noChangeArrowheads="1"/>
          </p:cNvSpPr>
          <p:nvPr/>
        </p:nvSpPr>
        <p:spPr bwMode="auto">
          <a:xfrm>
            <a:off x="900113" y="620713"/>
            <a:ext cx="251936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latin typeface="Calibri" pitchFamily="34" charset="0"/>
              </a:rPr>
              <a:t>          1 участок</a:t>
            </a:r>
          </a:p>
        </p:txBody>
      </p:sp>
      <p:sp>
        <p:nvSpPr>
          <p:cNvPr id="4103" name="TextBox 13"/>
          <p:cNvSpPr txBox="1">
            <a:spLocks noChangeArrowheads="1"/>
          </p:cNvSpPr>
          <p:nvPr/>
        </p:nvSpPr>
        <p:spPr bwMode="auto">
          <a:xfrm>
            <a:off x="4787900" y="620713"/>
            <a:ext cx="172878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latin typeface="Calibri" pitchFamily="34" charset="0"/>
              </a:rPr>
              <a:t>   2 участок</a:t>
            </a:r>
          </a:p>
        </p:txBody>
      </p:sp>
      <p:pic>
        <p:nvPicPr>
          <p:cNvPr id="4104" name="Picture 9" descr="C:\Users\Николай\Desktop\0_82266_c97a38db_orig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835525"/>
            <a:ext cx="2339975" cy="202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5" name="Picture 10" descr="C:\Users\Николай\Desktop\domik8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04000" y="4572000"/>
            <a:ext cx="2540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B90AC19-73BD-49A9-9913-AF63BC5B6B44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ptsTypes=""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Николай\Desktop\4485p.jpg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tretch>
            <a:fillRect/>
          </a:stretch>
        </p:blipFill>
        <p:spPr>
          <a:xfrm>
            <a:off x="9612560" y="1916832"/>
            <a:ext cx="2268537" cy="234791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effectLst>
            <a:reflection blurRad="12700" stA="38000" endPos="28000" dist="5000" dir="5400000" sy="-100000" algn="bl" rotWithShape="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1835150" y="1196975"/>
            <a:ext cx="1584325" cy="360045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4427538" y="1196975"/>
            <a:ext cx="2952750" cy="2376488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053" name="TextBox 8"/>
          <p:cNvSpPr txBox="1">
            <a:spLocks noChangeArrowheads="1"/>
          </p:cNvSpPr>
          <p:nvPr/>
        </p:nvSpPr>
        <p:spPr bwMode="auto">
          <a:xfrm>
            <a:off x="1808163" y="836613"/>
            <a:ext cx="12969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Calibri" pitchFamily="34" charset="0"/>
              </a:rPr>
              <a:t>    200см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728663" y="2133600"/>
            <a:ext cx="93662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Calibri" pitchFamily="34" charset="0"/>
              </a:rPr>
              <a:t>600см</a:t>
            </a:r>
          </a:p>
        </p:txBody>
      </p:sp>
      <p:sp>
        <p:nvSpPr>
          <p:cNvPr id="2055" name="TextBox 10"/>
          <p:cNvSpPr txBox="1">
            <a:spLocks noChangeArrowheads="1"/>
          </p:cNvSpPr>
          <p:nvPr/>
        </p:nvSpPr>
        <p:spPr bwMode="auto">
          <a:xfrm>
            <a:off x="5219700" y="765175"/>
            <a:ext cx="93662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Calibri" pitchFamily="34" charset="0"/>
              </a:rPr>
              <a:t>   4м</a:t>
            </a:r>
          </a:p>
        </p:txBody>
      </p:sp>
      <p:sp>
        <p:nvSpPr>
          <p:cNvPr id="2056" name="TextBox 11"/>
          <p:cNvSpPr txBox="1">
            <a:spLocks noChangeArrowheads="1"/>
          </p:cNvSpPr>
          <p:nvPr/>
        </p:nvSpPr>
        <p:spPr bwMode="auto">
          <a:xfrm>
            <a:off x="7451725" y="2133600"/>
            <a:ext cx="649288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Calibri" pitchFamily="34" charset="0"/>
              </a:rPr>
              <a:t>3м</a:t>
            </a:r>
          </a:p>
        </p:txBody>
      </p:sp>
      <p:sp>
        <p:nvSpPr>
          <p:cNvPr id="5129" name="TextBox 12"/>
          <p:cNvSpPr txBox="1">
            <a:spLocks noChangeArrowheads="1"/>
          </p:cNvSpPr>
          <p:nvPr/>
        </p:nvSpPr>
        <p:spPr bwMode="auto">
          <a:xfrm>
            <a:off x="900113" y="260350"/>
            <a:ext cx="251936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latin typeface="Calibri" pitchFamily="34" charset="0"/>
              </a:rPr>
              <a:t>          1 участок</a:t>
            </a:r>
          </a:p>
        </p:txBody>
      </p:sp>
      <p:sp>
        <p:nvSpPr>
          <p:cNvPr id="5130" name="TextBox 13"/>
          <p:cNvSpPr txBox="1">
            <a:spLocks noChangeArrowheads="1"/>
          </p:cNvSpPr>
          <p:nvPr/>
        </p:nvSpPr>
        <p:spPr bwMode="auto">
          <a:xfrm>
            <a:off x="4787900" y="260350"/>
            <a:ext cx="172878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latin typeface="Calibri" pitchFamily="34" charset="0"/>
              </a:rPr>
              <a:t>   2 участок</a:t>
            </a: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1835150" y="5229225"/>
            <a:ext cx="151288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sz="2000" b="1"/>
              <a:t>S</a:t>
            </a:r>
            <a:r>
              <a:rPr lang="ru-RU" sz="2000" b="1" baseline="-30000"/>
              <a:t>прям. </a:t>
            </a:r>
            <a:r>
              <a:rPr lang="ru-RU" sz="2000" b="1"/>
              <a:t>=а</a:t>
            </a:r>
            <a:r>
              <a:rPr lang="en-US" sz="2000" b="1"/>
              <a:t>b</a:t>
            </a:r>
            <a:endParaRPr lang="ru-RU" sz="2000" b="1"/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1835150" y="1916113"/>
            <a:ext cx="1584325" cy="164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/>
              <a:t>а=600см=6м</a:t>
            </a:r>
            <a:endParaRPr lang="ru-RU" sz="1100"/>
          </a:p>
          <a:p>
            <a:pPr eaLnBrk="0" hangingPunct="0"/>
            <a:r>
              <a:rPr lang="en-US"/>
              <a:t>b</a:t>
            </a:r>
            <a:r>
              <a:rPr lang="ru-RU"/>
              <a:t>=200см=2м</a:t>
            </a:r>
          </a:p>
          <a:p>
            <a:pPr eaLnBrk="0" hangingPunct="0"/>
            <a:endParaRPr lang="ru-RU" sz="1100"/>
          </a:p>
          <a:p>
            <a:pPr eaLnBrk="0" hangingPunct="0"/>
            <a:r>
              <a:rPr lang="en-US"/>
              <a:t>S</a:t>
            </a:r>
            <a:r>
              <a:rPr lang="ru-RU" baseline="-30000"/>
              <a:t>1</a:t>
            </a:r>
            <a:r>
              <a:rPr lang="ru-RU"/>
              <a:t>участка=</a:t>
            </a:r>
          </a:p>
          <a:p>
            <a:pPr eaLnBrk="0" hangingPunct="0"/>
            <a:r>
              <a:rPr lang="ru-RU"/>
              <a:t>=6м•2м=</a:t>
            </a:r>
          </a:p>
          <a:p>
            <a:pPr eaLnBrk="0" hangingPunct="0"/>
            <a:r>
              <a:rPr lang="ru-RU"/>
              <a:t>=12м</a:t>
            </a:r>
            <a:r>
              <a:rPr lang="ru-RU" baseline="30000"/>
              <a:t>2</a:t>
            </a:r>
            <a:endParaRPr lang="ru-RU"/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427538" y="1557338"/>
            <a:ext cx="273685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/>
              <a:t>a</a:t>
            </a:r>
            <a:r>
              <a:rPr lang="ru-RU"/>
              <a:t> -4м</a:t>
            </a:r>
            <a:endParaRPr lang="en-US"/>
          </a:p>
          <a:p>
            <a:pPr eaLnBrk="0" hangingPunct="0"/>
            <a:r>
              <a:rPr lang="en-US"/>
              <a:t>b</a:t>
            </a:r>
            <a:r>
              <a:rPr lang="ru-RU"/>
              <a:t> -3м</a:t>
            </a:r>
            <a:endParaRPr lang="en-US"/>
          </a:p>
          <a:p>
            <a:pPr eaLnBrk="0" hangingPunct="0"/>
            <a:endParaRPr lang="en-US"/>
          </a:p>
          <a:p>
            <a:pPr eaLnBrk="0" hangingPunct="0"/>
            <a:r>
              <a:rPr lang="en-US"/>
              <a:t>S</a:t>
            </a:r>
            <a:r>
              <a:rPr lang="ru-RU" baseline="-30000"/>
              <a:t>2</a:t>
            </a:r>
            <a:r>
              <a:rPr lang="ru-RU"/>
              <a:t>участка=4м•3м=12м</a:t>
            </a:r>
            <a:r>
              <a:rPr lang="ru-RU" baseline="30000"/>
              <a:t>2</a:t>
            </a:r>
            <a:endParaRPr lang="ru-RU" sz="1100"/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1835150" y="6092825"/>
            <a:ext cx="4897438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sz="2800"/>
              <a:t>S</a:t>
            </a:r>
            <a:r>
              <a:rPr lang="ru-RU" sz="2800" baseline="-30000"/>
              <a:t>1</a:t>
            </a:r>
            <a:r>
              <a:rPr lang="ru-RU" sz="2800"/>
              <a:t>участка= </a:t>
            </a:r>
            <a:r>
              <a:rPr lang="en-US" sz="2800"/>
              <a:t>S</a:t>
            </a:r>
            <a:r>
              <a:rPr lang="ru-RU" sz="2800" baseline="-30000"/>
              <a:t>2</a:t>
            </a:r>
            <a:r>
              <a:rPr lang="ru-RU" sz="2800"/>
              <a:t>участка</a:t>
            </a:r>
          </a:p>
          <a:p>
            <a:pPr eaLnBrk="0" hangingPunct="0"/>
            <a:endParaRPr lang="ru-RU" sz="3200"/>
          </a:p>
        </p:txBody>
      </p:sp>
      <p:pic>
        <p:nvPicPr>
          <p:cNvPr id="5136" name="Picture 16" descr="http://lenagold.ru/fon/clipart/k/kar/karanda4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740000">
            <a:off x="6516216" y="4509120"/>
            <a:ext cx="2305044" cy="2074540"/>
          </a:xfrm>
          <a:prstGeom prst="ellipse">
            <a:avLst/>
          </a:prstGeom>
          <a:noFill/>
        </p:spPr>
      </p:pic>
      <p:sp>
        <p:nvSpPr>
          <p:cNvPr id="17" name="Номер слайда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B90AC19-73BD-49A9-9913-AF63BC5B6B44}" type="slidenum">
              <a:rPr lang="ru-RU" sz="2000" smtClean="0">
                <a:solidFill>
                  <a:srgbClr val="FF0000"/>
                </a:solidFill>
              </a:rPr>
              <a:pPr>
                <a:defRPr/>
              </a:pPr>
              <a:t>3</a:t>
            </a:fld>
            <a:endParaRPr lang="ru-RU" sz="2000" dirty="0">
              <a:solidFill>
                <a:srgbClr val="FF0000"/>
              </a:solidFill>
            </a:endParaRPr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3" grpId="0" autoUpdateAnimBg="0"/>
      <p:bldP spid="2054" grpId="0" autoUpdateAnimBg="0"/>
      <p:bldP spid="2055" grpId="0" autoUpdateAnimBg="0"/>
      <p:bldP spid="2056" grpId="0" autoUpdateAnimBg="0"/>
      <p:bldP spid="12" grpId="0" autoUpdateAnimBg="0"/>
      <p:bldP spid="13" grpId="0" autoUpdateAnimBg="0"/>
      <p:bldP spid="14" grpId="0" autoUpdateAnimBg="0"/>
      <p:bldP spid="16" grpId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Николай\Desktop\4485p.jpg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tretch>
            <a:fillRect/>
          </a:stretch>
        </p:blipFill>
        <p:spPr>
          <a:xfrm>
            <a:off x="9612560" y="1916832"/>
            <a:ext cx="2268537" cy="234791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effectLst>
            <a:reflection blurRad="12700" stA="38000" endPos="28000" dist="5000" dir="5400000" sy="-100000" algn="bl" rotWithShape="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1835150" y="1196975"/>
            <a:ext cx="1584325" cy="360045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4427538" y="1196975"/>
            <a:ext cx="2952750" cy="2376488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053" name="TextBox 8"/>
          <p:cNvSpPr txBox="1">
            <a:spLocks noChangeArrowheads="1"/>
          </p:cNvSpPr>
          <p:nvPr/>
        </p:nvSpPr>
        <p:spPr bwMode="auto">
          <a:xfrm>
            <a:off x="1808163" y="836613"/>
            <a:ext cx="12969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Calibri" pitchFamily="34" charset="0"/>
              </a:rPr>
              <a:t>    200см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728663" y="2133600"/>
            <a:ext cx="93662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Calibri" pitchFamily="34" charset="0"/>
              </a:rPr>
              <a:t>600см</a:t>
            </a:r>
          </a:p>
        </p:txBody>
      </p:sp>
      <p:sp>
        <p:nvSpPr>
          <p:cNvPr id="2055" name="TextBox 10"/>
          <p:cNvSpPr txBox="1">
            <a:spLocks noChangeArrowheads="1"/>
          </p:cNvSpPr>
          <p:nvPr/>
        </p:nvSpPr>
        <p:spPr bwMode="auto">
          <a:xfrm>
            <a:off x="5219700" y="765175"/>
            <a:ext cx="93662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Calibri" pitchFamily="34" charset="0"/>
              </a:rPr>
              <a:t>   4м</a:t>
            </a:r>
          </a:p>
        </p:txBody>
      </p:sp>
      <p:sp>
        <p:nvSpPr>
          <p:cNvPr id="2056" name="TextBox 11"/>
          <p:cNvSpPr txBox="1">
            <a:spLocks noChangeArrowheads="1"/>
          </p:cNvSpPr>
          <p:nvPr/>
        </p:nvSpPr>
        <p:spPr bwMode="auto">
          <a:xfrm>
            <a:off x="7451725" y="2133600"/>
            <a:ext cx="649288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Calibri" pitchFamily="34" charset="0"/>
              </a:rPr>
              <a:t>3м</a:t>
            </a:r>
          </a:p>
        </p:txBody>
      </p:sp>
      <p:sp>
        <p:nvSpPr>
          <p:cNvPr id="6153" name="TextBox 12"/>
          <p:cNvSpPr txBox="1">
            <a:spLocks noChangeArrowheads="1"/>
          </p:cNvSpPr>
          <p:nvPr/>
        </p:nvSpPr>
        <p:spPr bwMode="auto">
          <a:xfrm>
            <a:off x="900113" y="260350"/>
            <a:ext cx="251936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latin typeface="Calibri" pitchFamily="34" charset="0"/>
              </a:rPr>
              <a:t>          1 участок</a:t>
            </a:r>
          </a:p>
        </p:txBody>
      </p:sp>
      <p:sp>
        <p:nvSpPr>
          <p:cNvPr id="6154" name="TextBox 13"/>
          <p:cNvSpPr txBox="1">
            <a:spLocks noChangeArrowheads="1"/>
          </p:cNvSpPr>
          <p:nvPr/>
        </p:nvSpPr>
        <p:spPr bwMode="auto">
          <a:xfrm>
            <a:off x="4787900" y="260350"/>
            <a:ext cx="172878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latin typeface="Calibri" pitchFamily="34" charset="0"/>
              </a:rPr>
              <a:t>   2 участок</a:t>
            </a: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1835150" y="5229225"/>
            <a:ext cx="151288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sz="2000" b="1"/>
              <a:t>S</a:t>
            </a:r>
            <a:r>
              <a:rPr lang="ru-RU" sz="2000" b="1" baseline="-30000"/>
              <a:t>прям. </a:t>
            </a:r>
            <a:r>
              <a:rPr lang="ru-RU" sz="2000" b="1"/>
              <a:t>=а</a:t>
            </a:r>
            <a:r>
              <a:rPr lang="en-US" sz="2000" b="1"/>
              <a:t>b</a:t>
            </a:r>
            <a:endParaRPr lang="ru-RU" sz="2000" b="1"/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1692275" y="1916113"/>
            <a:ext cx="1727200" cy="1646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dirty="0"/>
              <a:t>а=600см</a:t>
            </a:r>
            <a:endParaRPr lang="ru-RU" sz="1100" dirty="0"/>
          </a:p>
          <a:p>
            <a:pPr eaLnBrk="0" hangingPunct="0"/>
            <a:r>
              <a:rPr lang="en-US" dirty="0"/>
              <a:t>b</a:t>
            </a:r>
            <a:r>
              <a:rPr lang="ru-RU" dirty="0"/>
              <a:t>=200см</a:t>
            </a:r>
          </a:p>
          <a:p>
            <a:pPr eaLnBrk="0" hangingPunct="0"/>
            <a:endParaRPr lang="ru-RU" sz="1100" dirty="0"/>
          </a:p>
          <a:p>
            <a:pPr eaLnBrk="0" hangingPunct="0"/>
            <a:r>
              <a:rPr lang="en-US" dirty="0"/>
              <a:t>S</a:t>
            </a:r>
            <a:r>
              <a:rPr lang="ru-RU" baseline="-30000" dirty="0"/>
              <a:t>1</a:t>
            </a:r>
            <a:r>
              <a:rPr lang="ru-RU" dirty="0"/>
              <a:t>участка=</a:t>
            </a:r>
          </a:p>
          <a:p>
            <a:pPr eaLnBrk="0" hangingPunct="0"/>
            <a:r>
              <a:rPr lang="ru-RU"/>
              <a:t>=</a:t>
            </a:r>
            <a:r>
              <a:rPr lang="ru-RU" smtClean="0"/>
              <a:t>600см•200см=120000см</a:t>
            </a:r>
            <a:r>
              <a:rPr lang="ru-RU" baseline="30000" smtClean="0"/>
              <a:t>2</a:t>
            </a:r>
            <a:endParaRPr lang="ru-RU"/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427538" y="1557338"/>
            <a:ext cx="2736850" cy="175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/>
              <a:t>a</a:t>
            </a:r>
            <a:r>
              <a:rPr lang="ru-RU"/>
              <a:t> =4м=400см</a:t>
            </a:r>
            <a:endParaRPr lang="en-US"/>
          </a:p>
          <a:p>
            <a:pPr eaLnBrk="0" hangingPunct="0"/>
            <a:r>
              <a:rPr lang="en-US"/>
              <a:t>b</a:t>
            </a:r>
            <a:r>
              <a:rPr lang="ru-RU"/>
              <a:t> =3м=200см</a:t>
            </a:r>
            <a:endParaRPr lang="en-US"/>
          </a:p>
          <a:p>
            <a:pPr eaLnBrk="0" hangingPunct="0"/>
            <a:endParaRPr lang="en-US"/>
          </a:p>
          <a:p>
            <a:pPr eaLnBrk="0" hangingPunct="0"/>
            <a:r>
              <a:rPr lang="en-US"/>
              <a:t>S</a:t>
            </a:r>
            <a:r>
              <a:rPr lang="ru-RU" baseline="-30000"/>
              <a:t>2</a:t>
            </a:r>
            <a:r>
              <a:rPr lang="ru-RU"/>
              <a:t>участка=</a:t>
            </a:r>
          </a:p>
          <a:p>
            <a:pPr eaLnBrk="0" hangingPunct="0"/>
            <a:r>
              <a:rPr lang="ru-RU"/>
              <a:t>=400см•300см=</a:t>
            </a:r>
          </a:p>
          <a:p>
            <a:pPr eaLnBrk="0" hangingPunct="0"/>
            <a:r>
              <a:rPr lang="ru-RU"/>
              <a:t>=120000см</a:t>
            </a:r>
            <a:r>
              <a:rPr lang="ru-RU" baseline="30000"/>
              <a:t>2</a:t>
            </a:r>
            <a:endParaRPr lang="ru-RU" sz="1100"/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1835150" y="6092825"/>
            <a:ext cx="4897438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sz="2800"/>
              <a:t>S</a:t>
            </a:r>
            <a:r>
              <a:rPr lang="ru-RU" sz="2800" baseline="-30000"/>
              <a:t>1</a:t>
            </a:r>
            <a:r>
              <a:rPr lang="ru-RU" sz="2800"/>
              <a:t>участка= </a:t>
            </a:r>
            <a:r>
              <a:rPr lang="en-US" sz="2800"/>
              <a:t>S</a:t>
            </a:r>
            <a:r>
              <a:rPr lang="ru-RU" sz="2800" baseline="-30000"/>
              <a:t>2</a:t>
            </a:r>
            <a:r>
              <a:rPr lang="ru-RU" sz="2800"/>
              <a:t>участка</a:t>
            </a:r>
          </a:p>
          <a:p>
            <a:pPr eaLnBrk="0" hangingPunct="0"/>
            <a:endParaRPr lang="ru-RU" sz="3200"/>
          </a:p>
        </p:txBody>
      </p:sp>
      <p:pic>
        <p:nvPicPr>
          <p:cNvPr id="5136" name="Picture 16" descr="http://lenagold.ru/fon/clipart/k/kar/karanda4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740000">
            <a:off x="6516216" y="4509120"/>
            <a:ext cx="2305044" cy="2074540"/>
          </a:xfrm>
          <a:prstGeom prst="ellipse">
            <a:avLst/>
          </a:prstGeom>
          <a:noFill/>
        </p:spPr>
      </p:pic>
      <p:sp>
        <p:nvSpPr>
          <p:cNvPr id="17" name="Номер слайда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B90AC19-73BD-49A9-9913-AF63BC5B6B44}" type="slidenum">
              <a:rPr lang="ru-RU" sz="2000" smtClean="0">
                <a:solidFill>
                  <a:srgbClr val="FF0000"/>
                </a:solidFill>
              </a:rPr>
              <a:pPr>
                <a:defRPr/>
              </a:pPr>
              <a:t>4</a:t>
            </a:fld>
            <a:endParaRPr lang="ru-RU" sz="2000" dirty="0">
              <a:solidFill>
                <a:srgbClr val="FF0000"/>
              </a:solidFill>
            </a:endParaRPr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3" grpId="0" autoUpdateAnimBg="0"/>
      <p:bldP spid="2054" grpId="0" autoUpdateAnimBg="0"/>
      <p:bldP spid="2055" grpId="0" autoUpdateAnimBg="0"/>
      <p:bldP spid="2056" grpId="0" autoUpdateAnimBg="0"/>
      <p:bldP spid="12" grpId="0" autoUpdateAnimBg="0"/>
      <p:bldP spid="13" grpId="0" autoUpdateAnimBg="0"/>
      <p:bldP spid="14" grpId="0" autoUpdateAnimBg="0"/>
      <p:bldP spid="16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4" descr="C:\Users\Николай\Desktop\ramk3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«Единицы измерения площадей»</a:t>
            </a:r>
            <a:endParaRPr lang="ru-RU" dirty="0"/>
          </a:p>
        </p:txBody>
      </p:sp>
      <p:sp>
        <p:nvSpPr>
          <p:cNvPr id="7172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Arial" charset="0"/>
              <a:buNone/>
            </a:pPr>
            <a:r>
              <a:rPr lang="ru-RU" smtClean="0"/>
              <a:t>Цели урока:</a:t>
            </a:r>
          </a:p>
          <a:p>
            <a:pPr eaLnBrk="1" hangingPunct="1">
              <a:buFont typeface="Arial" charset="0"/>
              <a:buNone/>
            </a:pPr>
            <a:r>
              <a:rPr lang="ru-RU" smtClean="0"/>
              <a:t>    Познакомиться с новыми единицами измерения площадей. Научиться  решать задачи  в разных единицах измерения площадей;</a:t>
            </a:r>
          </a:p>
          <a:p>
            <a:pPr eaLnBrk="1" hangingPunct="1">
              <a:buFont typeface="Wingdings" pitchFamily="2" charset="2"/>
              <a:buChar char="ü"/>
            </a:pPr>
            <a:endParaRPr lang="ru-RU" smtClean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E3D7C17-8DCB-47D7-929C-D748BEEB3FAD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476250"/>
            <a:ext cx="1954213" cy="5905500"/>
          </a:xfrm>
        </p:spPr>
        <p:txBody>
          <a:bodyPr rtlCol="0">
            <a:normAutofit fontScale="325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7200" b="1" dirty="0" smtClean="0">
                <a:solidFill>
                  <a:schemeClr val="accent1"/>
                </a:solidFill>
              </a:rPr>
              <a:t>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9800" b="1" dirty="0" smtClean="0">
                <a:solidFill>
                  <a:schemeClr val="accent1"/>
                </a:solidFill>
              </a:rPr>
              <a:t> м   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9800" b="1" dirty="0" smtClean="0">
                <a:solidFill>
                  <a:schemeClr val="accent1"/>
                </a:solidFill>
              </a:rPr>
              <a:t> м</a:t>
            </a:r>
            <a:r>
              <a:rPr lang="ru-RU" sz="9800" b="1" baseline="30000" dirty="0" smtClean="0">
                <a:solidFill>
                  <a:schemeClr val="accent1"/>
                </a:solidFill>
              </a:rPr>
              <a:t>2  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9800" b="1" dirty="0" smtClean="0">
                <a:solidFill>
                  <a:schemeClr val="accent1"/>
                </a:solidFill>
              </a:rPr>
              <a:t> км</a:t>
            </a:r>
            <a:r>
              <a:rPr lang="ru-RU" sz="9800" b="1" baseline="30000" dirty="0" smtClean="0">
                <a:solidFill>
                  <a:schemeClr val="accent1"/>
                </a:solidFill>
              </a:rPr>
              <a:t>2 </a:t>
            </a:r>
            <a:r>
              <a:rPr lang="ru-RU" sz="9800" b="1" dirty="0" smtClean="0">
                <a:solidFill>
                  <a:schemeClr val="accent1"/>
                </a:solidFill>
              </a:rPr>
              <a:t>   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9800" b="1" dirty="0" smtClean="0">
                <a:solidFill>
                  <a:schemeClr val="accent1"/>
                </a:solidFill>
              </a:rPr>
              <a:t> дм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9800" b="1" dirty="0" smtClean="0">
                <a:solidFill>
                  <a:schemeClr val="accent1"/>
                </a:solidFill>
              </a:rPr>
              <a:t> мм 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9800" b="1" dirty="0" smtClean="0">
                <a:solidFill>
                  <a:schemeClr val="accent1"/>
                </a:solidFill>
              </a:rPr>
              <a:t> дм</a:t>
            </a:r>
            <a:r>
              <a:rPr lang="ru-RU" sz="9800" b="1" baseline="30000" dirty="0" smtClean="0">
                <a:solidFill>
                  <a:schemeClr val="accent1"/>
                </a:solidFill>
              </a:rPr>
              <a:t>2 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9800" b="1" dirty="0" smtClean="0">
                <a:solidFill>
                  <a:schemeClr val="accent1"/>
                </a:solidFill>
              </a:rPr>
              <a:t> мм</a:t>
            </a:r>
            <a:r>
              <a:rPr lang="ru-RU" sz="9800" b="1" baseline="30000" dirty="0" smtClean="0">
                <a:solidFill>
                  <a:schemeClr val="accent1"/>
                </a:solidFill>
              </a:rPr>
              <a:t>2   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9800" b="1" baseline="30000" dirty="0" smtClean="0">
                <a:solidFill>
                  <a:schemeClr val="accent1"/>
                </a:solidFill>
              </a:rPr>
              <a:t> </a:t>
            </a:r>
            <a:r>
              <a:rPr lang="ru-RU" sz="9800" b="1" dirty="0" smtClean="0">
                <a:solidFill>
                  <a:schemeClr val="accent1"/>
                </a:solidFill>
              </a:rPr>
              <a:t>см</a:t>
            </a:r>
            <a:r>
              <a:rPr lang="ru-RU" sz="9800" b="1" baseline="30000" dirty="0" smtClean="0">
                <a:solidFill>
                  <a:schemeClr val="accent1"/>
                </a:solidFill>
              </a:rPr>
              <a:t>2    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9800" b="1" baseline="30000" dirty="0" smtClean="0">
                <a:solidFill>
                  <a:schemeClr val="accent1"/>
                </a:solidFill>
              </a:rPr>
              <a:t>  </a:t>
            </a:r>
            <a:r>
              <a:rPr lang="ru-RU" sz="9800" b="1" dirty="0" smtClean="0">
                <a:solidFill>
                  <a:schemeClr val="accent1"/>
                </a:solidFill>
              </a:rPr>
              <a:t>а  </a:t>
            </a:r>
            <a:endParaRPr lang="ru-RU" sz="9800" b="1" baseline="30000" dirty="0">
              <a:solidFill>
                <a:schemeClr val="accent1"/>
              </a:solidFill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9800" b="1" dirty="0" smtClean="0">
                <a:solidFill>
                  <a:schemeClr val="accent1"/>
                </a:solidFill>
              </a:rPr>
              <a:t> га </a:t>
            </a:r>
            <a:endParaRPr lang="ru-RU" sz="9800" b="1" dirty="0">
              <a:solidFill>
                <a:schemeClr val="accent1"/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1547813" y="0"/>
            <a:ext cx="6994525" cy="6126163"/>
          </a:xfrm>
        </p:spPr>
        <p:txBody>
          <a:bodyPr rtlCol="0">
            <a:normAutofit fontScale="325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z="9600" b="1" baseline="30000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4800" b="1" baseline="30000" dirty="0" smtClean="0"/>
              <a:t>                       Единицы измерения  площадей :</a:t>
            </a:r>
            <a:endParaRPr lang="ru-RU" sz="148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B3AA869-ACB7-479D-956E-375FE4D2CCDB}" type="slidenum">
              <a:rPr lang="ru-RU" sz="2000" smtClean="0">
                <a:solidFill>
                  <a:srgbClr val="FF0000"/>
                </a:solidFill>
              </a:rPr>
              <a:pPr>
                <a:defRPr/>
              </a:pPr>
              <a:t>6</a:t>
            </a:fld>
            <a:endParaRPr lang="ru-RU" sz="2000" dirty="0">
              <a:solidFill>
                <a:srgbClr val="FF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358 0.00347 L 0.57118 0.0034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4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5434 0 " pathEditMode="relative" ptsTypes="AA">
                                      <p:cBhvr>
                                        <p:cTn id="10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319 0.00232 L 0.56962 0.00232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1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337 -0.00254 L 0.57014 -0.00324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33333E-6 L 0.55973 -0.00556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0" y="-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6" dur="2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8" dur="2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3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23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031 0.00162 L 0.58733 0.00162 " pathEditMode="relative" rAng="0" ptsTypes="AA">
                                      <p:cBhvr>
                                        <p:cTn id="44" dur="2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4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59063 0.01042 " pathEditMode="relative" ptsTypes="AA">
                                      <p:cBhvr>
                                        <p:cTn id="48" dur="2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 descr="C:\Documents and Settings\Admin\Мои документы\Мои рисунки\16883172_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57356" y="1428736"/>
            <a:ext cx="5643601" cy="4234958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928794" y="357166"/>
            <a:ext cx="5594801" cy="16312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b="1" dirty="0" smtClean="0">
                <a:ln>
                  <a:solidFill>
                    <a:schemeClr val="tx2">
                      <a:lumMod val="75000"/>
                    </a:schemeClr>
                  </a:solidFill>
                </a:ln>
                <a:latin typeface="Times New Roman" pitchFamily="18" charset="0"/>
                <a:cs typeface="Times New Roman" pitchFamily="18" charset="0"/>
              </a:rPr>
              <a:t>1 Ар (а) = 100м</a:t>
            </a:r>
            <a:r>
              <a:rPr lang="ru-RU" sz="6000" b="1" baseline="30000" dirty="0" smtClean="0">
                <a:ln>
                  <a:solidFill>
                    <a:schemeClr val="tx2">
                      <a:lumMod val="75000"/>
                    </a:schemeClr>
                  </a:solidFill>
                </a:ln>
                <a:latin typeface="Times New Roman" pitchFamily="18" charset="0"/>
                <a:cs typeface="Times New Roman" pitchFamily="18" charset="0"/>
              </a:rPr>
              <a:t>2</a:t>
            </a:r>
          </a:p>
          <a:p>
            <a:r>
              <a:rPr lang="ru-RU" sz="6000" b="1" baseline="30000" dirty="0" smtClean="0">
                <a:ln>
                  <a:solidFill>
                    <a:schemeClr val="tx2">
                      <a:lumMod val="75000"/>
                    </a:schemeClr>
                  </a:solidFill>
                </a:ln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ru-RU" sz="6000" b="1" u="sng" baseline="30000" dirty="0" smtClean="0">
                <a:ln>
                  <a:solidFill>
                    <a:schemeClr val="tx2">
                      <a:lumMod val="75000"/>
                    </a:schemeClr>
                  </a:solidFill>
                </a:ln>
                <a:latin typeface="Times New Roman" pitchFamily="18" charset="0"/>
                <a:cs typeface="Times New Roman" pitchFamily="18" charset="0"/>
              </a:rPr>
              <a:t>сотка</a:t>
            </a:r>
            <a:endParaRPr lang="ru-RU" sz="6000" b="1" u="sng" baseline="30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Рамка 4"/>
          <p:cNvSpPr/>
          <p:nvPr/>
        </p:nvSpPr>
        <p:spPr>
          <a:xfrm>
            <a:off x="1643042" y="142852"/>
            <a:ext cx="6000792" cy="5643602"/>
          </a:xfrm>
          <a:prstGeom prst="frame">
            <a:avLst>
              <a:gd name="adj1" fmla="val 389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929058" y="5929330"/>
            <a:ext cx="18478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latin typeface="Arial Black" pitchFamily="34" charset="0"/>
              </a:rPr>
              <a:t>10м</a:t>
            </a:r>
            <a:endParaRPr lang="ru-RU" sz="4000" dirty="0">
              <a:latin typeface="Arial Black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85786" y="2357430"/>
            <a:ext cx="800219" cy="1350828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ru-RU" sz="4000" dirty="0" smtClean="0">
                <a:latin typeface="Arial Black" pitchFamily="34" charset="0"/>
              </a:rPr>
              <a:t>10м</a:t>
            </a:r>
            <a:endParaRPr lang="ru-RU" sz="4000" dirty="0">
              <a:latin typeface="Arial Black" pitchFamily="34" charset="0"/>
            </a:endParaRPr>
          </a:p>
        </p:txBody>
      </p:sp>
      <p:sp>
        <p:nvSpPr>
          <p:cNvPr id="8193" name="Rectangle 1"/>
          <p:cNvSpPr>
            <a:spLocks noChangeArrowheads="1"/>
          </p:cNvSpPr>
          <p:nvPr/>
        </p:nvSpPr>
        <p:spPr bwMode="auto">
          <a:xfrm>
            <a:off x="2000232" y="1714488"/>
            <a:ext cx="521497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72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Ар – одна из основных единиц измерения площади небольших земельных участков.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B90AC19-73BD-49A9-9913-AF63BC5B6B44}" type="slidenum">
              <a:rPr lang="ru-RU" sz="2000" smtClean="0">
                <a:solidFill>
                  <a:srgbClr val="FF0000"/>
                </a:solidFill>
              </a:rPr>
              <a:pPr>
                <a:defRPr/>
              </a:pPr>
              <a:t>7</a:t>
            </a:fld>
            <a:endParaRPr lang="ru-RU" sz="2000" dirty="0">
              <a:solidFill>
                <a:srgbClr val="FF0000"/>
              </a:solidFill>
            </a:endParaRPr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0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6000"/>
                            </p:stCondLst>
                            <p:childTnLst>
                              <p:par>
                                <p:cTn id="36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8" dur="80"/>
                                        <p:tgtEl>
                                          <p:spTgt spid="81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9" dur="80"/>
                                        <p:tgtEl>
                                          <p:spTgt spid="81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80"/>
                                        <p:tgtEl>
                                          <p:spTgt spid="81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B90AC19-73BD-49A9-9913-AF63BC5B6B44}" type="slidenum">
              <a:rPr lang="ru-RU" sz="2000" smtClean="0">
                <a:solidFill>
                  <a:srgbClr val="FF0000"/>
                </a:solidFill>
              </a:rPr>
              <a:pPr>
                <a:defRPr/>
              </a:pPr>
              <a:t>8</a:t>
            </a:fld>
            <a:endParaRPr lang="ru-RU" sz="2000" dirty="0">
              <a:solidFill>
                <a:srgbClr val="FF0000"/>
              </a:solidFill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100" y="500042"/>
            <a:ext cx="6286544" cy="5643602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ru-RU" b="1" smtClean="0">
                <a:solidFill>
                  <a:srgbClr val="FF0000"/>
                </a:solidFill>
              </a:rPr>
              <a:t>1га=10000м²</a:t>
            </a:r>
            <a:r>
              <a:rPr lang="ru-RU" smtClean="0"/>
              <a:t>          </a:t>
            </a:r>
            <a:r>
              <a:rPr lang="ru-RU" b="1" smtClean="0">
                <a:solidFill>
                  <a:srgbClr val="FF0000"/>
                </a:solidFill>
              </a:rPr>
              <a:t>1км²=100га </a:t>
            </a:r>
            <a:r>
              <a:rPr lang="ru-RU" smtClean="0"/>
              <a:t> </a:t>
            </a:r>
          </a:p>
        </p:txBody>
      </p:sp>
      <p:sp>
        <p:nvSpPr>
          <p:cNvPr id="11267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8291513" cy="4525963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ru-RU" b="1" smtClean="0"/>
              <a:t>Выразить в гектарах:</a:t>
            </a:r>
          </a:p>
          <a:p>
            <a:pPr eaLnBrk="1" hangingPunct="1"/>
            <a:r>
              <a:rPr lang="ru-RU" smtClean="0"/>
              <a:t>1) 340 000 м² =</a:t>
            </a:r>
          </a:p>
          <a:p>
            <a:pPr eaLnBrk="1" hangingPunct="1">
              <a:buFont typeface="Arial" charset="0"/>
              <a:buNone/>
            </a:pPr>
            <a:endParaRPr lang="ru-RU" smtClean="0"/>
          </a:p>
          <a:p>
            <a:pPr eaLnBrk="1" hangingPunct="1"/>
            <a:r>
              <a:rPr lang="ru-RU" smtClean="0"/>
              <a:t>2) 9450 000 м² = </a:t>
            </a:r>
          </a:p>
          <a:p>
            <a:pPr eaLnBrk="1" hangingPunct="1">
              <a:buFont typeface="Arial" charset="0"/>
              <a:buNone/>
            </a:pPr>
            <a:endParaRPr lang="ru-RU" smtClean="0"/>
          </a:p>
          <a:p>
            <a:pPr eaLnBrk="1" hangingPunct="1"/>
            <a:r>
              <a:rPr lang="ru-RU" smtClean="0"/>
              <a:t>3) 100 000 м² =</a:t>
            </a:r>
          </a:p>
          <a:p>
            <a:pPr eaLnBrk="1" hangingPunct="1">
              <a:buFont typeface="Arial" charset="0"/>
              <a:buNone/>
            </a:pPr>
            <a:endParaRPr lang="ru-RU" smtClean="0"/>
          </a:p>
          <a:p>
            <a:pPr eaLnBrk="1" hangingPunct="1">
              <a:buFont typeface="Arial" charset="0"/>
              <a:buNone/>
            </a:pPr>
            <a:endParaRPr lang="ru-RU" smtClean="0"/>
          </a:p>
        </p:txBody>
      </p:sp>
      <p:sp>
        <p:nvSpPr>
          <p:cNvPr id="11268" name="Содержимое 3"/>
          <p:cNvSpPr>
            <a:spLocks noGrp="1"/>
          </p:cNvSpPr>
          <p:nvPr>
            <p:ph sz="half" idx="2"/>
          </p:nvPr>
        </p:nvSpPr>
        <p:spPr>
          <a:xfrm>
            <a:off x="4932363" y="2060575"/>
            <a:ext cx="3754437" cy="4065588"/>
          </a:xfrm>
        </p:spPr>
        <p:txBody>
          <a:bodyPr/>
          <a:lstStyle/>
          <a:p>
            <a:pPr eaLnBrk="1" hangingPunct="1"/>
            <a:r>
              <a:rPr lang="ru-RU" smtClean="0"/>
              <a:t> 5) 6 км² =</a:t>
            </a:r>
          </a:p>
          <a:p>
            <a:pPr eaLnBrk="1" hangingPunct="1">
              <a:buFont typeface="Arial" charset="0"/>
              <a:buNone/>
            </a:pPr>
            <a:endParaRPr lang="ru-RU" smtClean="0"/>
          </a:p>
          <a:p>
            <a:pPr eaLnBrk="1" hangingPunct="1"/>
            <a:r>
              <a:rPr lang="ru-RU" smtClean="0"/>
              <a:t> 6) 27 км² =</a:t>
            </a:r>
          </a:p>
          <a:p>
            <a:pPr eaLnBrk="1" hangingPunct="1">
              <a:buFont typeface="Arial" charset="0"/>
              <a:buNone/>
            </a:pPr>
            <a:endParaRPr lang="ru-RU" smtClean="0"/>
          </a:p>
          <a:p>
            <a:pPr eaLnBrk="1" hangingPunct="1"/>
            <a:r>
              <a:rPr lang="ru-RU" smtClean="0"/>
              <a:t> 7) 579 км² =</a:t>
            </a:r>
          </a:p>
          <a:p>
            <a:pPr eaLnBrk="1" hangingPunct="1">
              <a:buFont typeface="Arial" charset="0"/>
              <a:buNone/>
            </a:pPr>
            <a:endParaRPr lang="ru-RU" smtClean="0"/>
          </a:p>
          <a:p>
            <a:pPr eaLnBrk="1" hangingPunct="1">
              <a:buFont typeface="Arial" charset="0"/>
              <a:buNone/>
            </a:pPr>
            <a:endParaRPr lang="ru-RU" smtClean="0"/>
          </a:p>
        </p:txBody>
      </p:sp>
      <p:pic>
        <p:nvPicPr>
          <p:cNvPr id="11269" name="Picture 6" descr="http://lenagold.ru/fon/clipart/b/bum/bumag198.jpg"/>
          <p:cNvPicPr>
            <a:picLocks noChangeAspect="1" noChangeArrowheads="1"/>
          </p:cNvPicPr>
          <p:nvPr/>
        </p:nvPicPr>
        <p:blipFill>
          <a:blip r:embed="rId2"/>
          <a:srcRect l="13585" t="4201" r="6613"/>
          <a:stretch>
            <a:fillRect/>
          </a:stretch>
        </p:blipFill>
        <p:spPr bwMode="auto">
          <a:xfrm rot="2700000" flipH="1">
            <a:off x="6840538" y="4314825"/>
            <a:ext cx="1768475" cy="2247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B3AA869-ACB7-479D-956E-375FE4D2CCDB}" type="slidenum">
              <a:rPr lang="ru-RU" sz="2000" smtClean="0">
                <a:solidFill>
                  <a:srgbClr val="FF0000"/>
                </a:solidFill>
              </a:rPr>
              <a:pPr>
                <a:defRPr/>
              </a:pPr>
              <a:t>9</a:t>
            </a:fld>
            <a:endParaRPr lang="ru-RU" sz="2000" dirty="0">
              <a:solidFill>
                <a:srgbClr val="FF0000"/>
              </a:solidFill>
            </a:endParaRPr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496</TotalTime>
  <Words>524</Words>
  <Application>Microsoft Office PowerPoint</Application>
  <PresentationFormat>Экран (4:3)</PresentationFormat>
  <Paragraphs>156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3" baseType="lpstr">
      <vt:lpstr>Arial</vt:lpstr>
      <vt:lpstr>Arial Black</vt:lpstr>
      <vt:lpstr>Calibri</vt:lpstr>
      <vt:lpstr>Times New Roman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«Единицы измерения площадей»</vt:lpstr>
      <vt:lpstr>Презентация PowerPoint</vt:lpstr>
      <vt:lpstr>Презентация PowerPoint</vt:lpstr>
      <vt:lpstr>Презентация PowerPoint</vt:lpstr>
      <vt:lpstr>1га=10000м²          1км²=100га  </vt:lpstr>
      <vt:lpstr>1га=10000м²          1км²=100га  </vt:lpstr>
      <vt:lpstr>физкультминутка</vt:lpstr>
      <vt:lpstr>Презентация PowerPoint</vt:lpstr>
      <vt:lpstr>Домашнее задание</vt:lpstr>
      <vt:lpstr>Презентация PowerPoint</vt:lpstr>
      <vt:lpstr>Презентация PowerPoint</vt:lpstr>
      <vt:lpstr>рефлексия</vt:lpstr>
      <vt:lpstr>Презентация PowerPoint</vt:lpstr>
    </vt:vector>
  </TitlesOfParts>
  <Company>Krokoz™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Николай</dc:creator>
  <cp:lastModifiedBy>Евгений</cp:lastModifiedBy>
  <cp:revision>58</cp:revision>
  <dcterms:created xsi:type="dcterms:W3CDTF">2013-12-08T14:47:37Z</dcterms:created>
  <dcterms:modified xsi:type="dcterms:W3CDTF">2021-11-24T18:37:30Z</dcterms:modified>
</cp:coreProperties>
</file>